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301" r:id="rId2"/>
    <p:sldId id="265" r:id="rId3"/>
    <p:sldId id="638" r:id="rId4"/>
    <p:sldId id="655" r:id="rId5"/>
    <p:sldId id="656" r:id="rId6"/>
    <p:sldId id="657" r:id="rId7"/>
    <p:sldId id="658" r:id="rId8"/>
    <p:sldId id="659" r:id="rId9"/>
    <p:sldId id="654" r:id="rId10"/>
    <p:sldId id="660" r:id="rId11"/>
    <p:sldId id="634" r:id="rId12"/>
    <p:sldId id="633" r:id="rId13"/>
    <p:sldId id="668" r:id="rId14"/>
    <p:sldId id="669" r:id="rId15"/>
    <p:sldId id="670" r:id="rId16"/>
    <p:sldId id="664" r:id="rId17"/>
    <p:sldId id="661" r:id="rId18"/>
    <p:sldId id="671" r:id="rId19"/>
    <p:sldId id="672" r:id="rId20"/>
    <p:sldId id="665" r:id="rId21"/>
    <p:sldId id="663" r:id="rId22"/>
    <p:sldId id="666" r:id="rId23"/>
    <p:sldId id="662" r:id="rId24"/>
    <p:sldId id="667" r:id="rId25"/>
    <p:sldId id="673" r:id="rId26"/>
    <p:sldId id="674" r:id="rId27"/>
    <p:sldId id="675" r:id="rId28"/>
    <p:sldId id="676" r:id="rId29"/>
    <p:sldId id="677" r:id="rId30"/>
    <p:sldId id="678" r:id="rId31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mbria Math" panose="02040503050406030204" pitchFamily="18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302020204030203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08"/>
    <p:restoredTop sz="96327"/>
  </p:normalViewPr>
  <p:slideViewPr>
    <p:cSldViewPr snapToGrid="0">
      <p:cViewPr varScale="1">
        <p:scale>
          <a:sx n="63" d="100"/>
          <a:sy n="63" d="100"/>
        </p:scale>
        <p:origin x="84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95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362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883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649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451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2537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984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555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314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652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47654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690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9874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1235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0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11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574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61725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4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.xml"/><Relationship Id="rId7" Type="http://schemas.openxmlformats.org/officeDocument/2006/relationships/image" Target="../media/image1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9.xml"/><Relationship Id="rId7" Type="http://schemas.openxmlformats.org/officeDocument/2006/relationships/image" Target="../media/image17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4.xml"/><Relationship Id="rId7" Type="http://schemas.openxmlformats.org/officeDocument/2006/relationships/image" Target="../media/image1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19.xml"/><Relationship Id="rId7" Type="http://schemas.openxmlformats.org/officeDocument/2006/relationships/image" Target="../media/image17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24.xml"/><Relationship Id="rId7" Type="http://schemas.openxmlformats.org/officeDocument/2006/relationships/image" Target="../media/image1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r>
              <a:rPr lang="en-US" sz="1400" dirty="0"/>
              <a:t> (MODEL DF)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r>
              <a:rPr lang="en-US" sz="1400" dirty="0"/>
              <a:t> (ERROR 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37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36D07-E49D-0F3D-818D-5CDE9560E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0"/>
          <a:stretch/>
        </p:blipFill>
        <p:spPr>
          <a:xfrm>
            <a:off x="1045499" y="2745236"/>
            <a:ext cx="1656458" cy="3747639"/>
          </a:xfrm>
          <a:prstGeom prst="rect">
            <a:avLst/>
          </a:prstGeom>
        </p:spPr>
      </p:pic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 Cost of Cargo using CARGO type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8641" r="9744" b="9705"/>
          <a:stretch/>
        </p:blipFill>
        <p:spPr>
          <a:xfrm>
            <a:off x="6879102" y="2975419"/>
            <a:ext cx="2996418" cy="33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C16F76-BE51-47A8-BC46-3FC3B632813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2A971-13B0-4903-B595-0BDE8CAC508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E35C29-63D7-4CA0-A6C6-DD8EE0F26D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How many degrees of freedom does the variable CARGO have?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D2BAD4-311A-47AD-BFA5-854DA53B0A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71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B6608-1D55-455B-B445-181051B82BF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F17077-6D7D-4A49-B5BF-B8ED26B1AC8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342AD-0C63-47C0-A8F7-6A6D5AE7845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Using R, what would be the reference level for the variable CARGO?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CAFEC7-05FA-433F-9C54-5EFED229A4E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4693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FEA823-CF74-409E-95E0-16234CCA74A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197F8-B58F-438D-8E99-B1C33275AA9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5A83C7-7574-474B-AF5A-0E81AFF4511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b="1">
                <a:solidFill>
                  <a:srgbClr val="5B5B5B"/>
                </a:solidFill>
              </a:rPr>
              <a:t>What are the total model degrees of freedom (k) if we use the variable CARGO as a predictor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6080AD-697F-4E49-ADAE-76D5F162C69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222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2279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Parameter Estimates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26BE1-8E2A-A6CF-9BBC-BBC60339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85" y="2469891"/>
            <a:ext cx="5882420" cy="40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8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9FA076-AAA4-4A86-898B-A53FBE4A68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C1E88B-5710-446B-AAF6-183D66F1121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202C7B-C42D-4934-A5E0-76AC2E02450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estimated COST  of "durable" packages?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78B22C-9CE0-4948-9B76-06205689FF8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82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8B02CF-1DBF-4D2B-BBDA-42DEB53762A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6D3265-DA75-4CB6-8FCF-D9A56B3A6CA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A5F3AB-B18C-45DB-B0DC-E36D3BFACEC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estimated COST of fragile packages?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84E46F-791E-412F-90A1-D162E8D6157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826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Model Complexity, DF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581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ANOVA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9D5845-4A08-5FEA-C672-380BDD89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91" y="2807485"/>
            <a:ext cx="7546070" cy="24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4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306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26C4A-D27E-8716-1AAA-7683891D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25" y="1690688"/>
            <a:ext cx="4010806" cy="48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70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 Combined MPG based on Manufacturer, Engine Size and Weight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BCB6A-B925-5F7B-1925-60382D8D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61" r="58370"/>
          <a:stretch/>
        </p:blipFill>
        <p:spPr>
          <a:xfrm>
            <a:off x="1100793" y="3122213"/>
            <a:ext cx="4104254" cy="3034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89E78-C64C-8992-73C2-47BCF6D06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27" y="3122212"/>
            <a:ext cx="4723970" cy="30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Encoding variable Manufact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BCB6A-B925-5F7B-1925-60382D8D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61" r="58370"/>
          <a:stretch/>
        </p:blipFill>
        <p:spPr>
          <a:xfrm>
            <a:off x="1100793" y="3122213"/>
            <a:ext cx="4104254" cy="303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72650-CD3F-45D2-B0C4-20B7A8F1B450}"/>
              </a:ext>
            </a:extLst>
          </p:cNvPr>
          <p:cNvSpPr txBox="1"/>
          <p:nvPr/>
        </p:nvSpPr>
        <p:spPr>
          <a:xfrm>
            <a:off x="5205047" y="3122213"/>
            <a:ext cx="5681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  		     0 if Manufact = “GM”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ManufactFord</a:t>
            </a: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 =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 			     1 if Manufact = “Ford”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79F176-9F57-4E83-9E75-3F74F17BF396}"/>
              </a:ext>
            </a:extLst>
          </p:cNvPr>
          <p:cNvSpPr/>
          <p:nvPr/>
        </p:nvSpPr>
        <p:spPr>
          <a:xfrm>
            <a:off x="7203436" y="3187700"/>
            <a:ext cx="304800" cy="1134842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745ED-F3A9-40C5-B70F-0D48AE3D8999}"/>
              </a:ext>
            </a:extLst>
          </p:cNvPr>
          <p:cNvSpPr txBox="1"/>
          <p:nvPr/>
        </p:nvSpPr>
        <p:spPr>
          <a:xfrm>
            <a:off x="5205047" y="5485198"/>
            <a:ext cx="6097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MfD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44896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Encoding variable Manufact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5A869411-AEE9-407E-B35F-A66148A336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319880"/>
              </p:ext>
            </p:extLst>
          </p:nvPr>
        </p:nvGraphicFramePr>
        <p:xfrm>
          <a:off x="1074474" y="2458045"/>
          <a:ext cx="2898461" cy="95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4" imgW="1993680" imgH="672840" progId="Equation.3">
                  <p:embed/>
                </p:oleObj>
              </mc:Choice>
              <mc:Fallback>
                <p:oleObj name="Equation" r:id="rId4" imgW="1993680" imgH="672840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474" y="2458045"/>
                        <a:ext cx="2898461" cy="95690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8BDC6A7-36F1-4279-8E26-BFAD72207DFC}"/>
              </a:ext>
            </a:extLst>
          </p:cNvPr>
          <p:cNvSpPr txBox="1"/>
          <p:nvPr/>
        </p:nvSpPr>
        <p:spPr>
          <a:xfrm>
            <a:off x="940411" y="3761103"/>
            <a:ext cx="10519406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l-GR" sz="2800" b="1" dirty="0">
                <a:solidFill>
                  <a:schemeClr val="dk1"/>
                </a:solidFill>
                <a:latin typeface="Lato Light"/>
                <a:sym typeface="Lato Light"/>
              </a:rPr>
              <a:t>β</a:t>
            </a:r>
            <a:r>
              <a:rPr lang="en-US" sz="2800" b="1" dirty="0">
                <a:solidFill>
                  <a:schemeClr val="dk1"/>
                </a:solidFill>
                <a:latin typeface="Lato Light"/>
                <a:sym typeface="Lato Light"/>
              </a:rPr>
              <a:t>2 is the slope associated with </a:t>
            </a:r>
            <a:r>
              <a:rPr lang="en-US" sz="2800" b="1" dirty="0" err="1">
                <a:solidFill>
                  <a:schemeClr val="dk1"/>
                </a:solidFill>
                <a:latin typeface="Lato Light"/>
                <a:sym typeface="Lato Light"/>
              </a:rPr>
              <a:t>MfD</a:t>
            </a:r>
            <a:r>
              <a:rPr lang="en-US" sz="2800" b="1" dirty="0">
                <a:solidFill>
                  <a:schemeClr val="dk1"/>
                </a:solidFill>
                <a:latin typeface="Lato Light"/>
                <a:sym typeface="Lato Light"/>
              </a:rPr>
              <a:t> and is the average difference in MPG between Ford and GM.</a:t>
            </a:r>
          </a:p>
        </p:txBody>
      </p:sp>
      <p:graphicFrame>
        <p:nvGraphicFramePr>
          <p:cNvPr id="13" name="Object 3">
            <a:extLst>
              <a:ext uri="{FF2B5EF4-FFF2-40B4-BE49-F238E27FC236}">
                <a16:creationId xmlns:a16="http://schemas.microsoft.com/office/drawing/2014/main" id="{D2327FBD-CF11-40FA-A7BE-AFAEB6E508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379282"/>
              </p:ext>
            </p:extLst>
          </p:nvPr>
        </p:nvGraphicFramePr>
        <p:xfrm>
          <a:off x="1074474" y="4781482"/>
          <a:ext cx="5298163" cy="1711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6" imgW="3429000" imgH="1117440" progId="Equation.3">
                  <p:embed/>
                </p:oleObj>
              </mc:Choice>
              <mc:Fallback>
                <p:oleObj name="Equation" r:id="rId6" imgW="3429000" imgH="1117440" progId="Equation.3">
                  <p:embed/>
                  <p:pic>
                    <p:nvPicPr>
                      <p:cNvPr id="12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4474" y="4781482"/>
                        <a:ext cx="5298163" cy="17113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8653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Encoding variable Manufact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BCB6A-B925-5F7B-1925-60382D8D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61" r="58370"/>
          <a:stretch/>
        </p:blipFill>
        <p:spPr>
          <a:xfrm>
            <a:off x="1100793" y="3122213"/>
            <a:ext cx="4104254" cy="3034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87C848-D798-45FD-B010-6264CAA40178}"/>
              </a:ext>
            </a:extLst>
          </p:cNvPr>
          <p:cNvSpPr txBox="1"/>
          <p:nvPr/>
        </p:nvSpPr>
        <p:spPr>
          <a:xfrm>
            <a:off x="5365429" y="3122213"/>
            <a:ext cx="5149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  		     0 if Manufact = “Ford”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ManufactGM</a:t>
            </a: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 =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 			     1 if Manufact = “GM”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093A214-0524-4DB1-B6CA-F1841BAFB4D1}"/>
              </a:ext>
            </a:extLst>
          </p:cNvPr>
          <p:cNvSpPr/>
          <p:nvPr/>
        </p:nvSpPr>
        <p:spPr>
          <a:xfrm>
            <a:off x="7339613" y="3154957"/>
            <a:ext cx="304800" cy="1134842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00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D73CC1-1827-4FE7-A1B1-350A0BAC7D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700"/>
          <a:stretch/>
        </p:blipFill>
        <p:spPr>
          <a:xfrm>
            <a:off x="956310" y="1690688"/>
            <a:ext cx="5843820" cy="409401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887324-A884-431B-BBEE-42704506EEEE}"/>
              </a:ext>
            </a:extLst>
          </p:cNvPr>
          <p:cNvCxnSpPr>
            <a:cxnSpLocks/>
          </p:cNvCxnSpPr>
          <p:nvPr/>
        </p:nvCxnSpPr>
        <p:spPr>
          <a:xfrm flipH="1">
            <a:off x="2987040" y="3714750"/>
            <a:ext cx="3604260" cy="6010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74E2771-4A5B-4022-A9AE-72C29CBA61E9}"/>
              </a:ext>
            </a:extLst>
          </p:cNvPr>
          <p:cNvSpPr txBox="1"/>
          <p:nvPr/>
        </p:nvSpPr>
        <p:spPr>
          <a:xfrm>
            <a:off x="6425412" y="3053030"/>
            <a:ext cx="3434868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Estimates the average difference in MPG between Ford &amp; GM</a:t>
            </a:r>
          </a:p>
          <a:p>
            <a:pPr algn="ctr"/>
            <a:r>
              <a:rPr lang="en-US" sz="2000" dirty="0">
                <a:solidFill>
                  <a:srgbClr val="000000"/>
                </a:solidFill>
              </a:rPr>
              <a:t>at any engine size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4B83DBC-9E1E-4012-9D7E-50A07A6A03C6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2987040" y="2210098"/>
            <a:ext cx="3813090" cy="19351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5C8A551-5369-4A9C-A9B8-D1A8E598F7B2}"/>
              </a:ext>
            </a:extLst>
          </p:cNvPr>
          <p:cNvSpPr txBox="1"/>
          <p:nvPr/>
        </p:nvSpPr>
        <p:spPr>
          <a:xfrm>
            <a:off x="6800130" y="1856155"/>
            <a:ext cx="2577302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Slope of </a:t>
            </a:r>
            <a:r>
              <a:rPr lang="en-US" sz="2000" dirty="0" err="1">
                <a:solidFill>
                  <a:srgbClr val="000000"/>
                </a:solidFill>
              </a:rPr>
              <a:t>Eng_Size</a:t>
            </a:r>
            <a:r>
              <a:rPr lang="en-US" sz="2000" dirty="0">
                <a:solidFill>
                  <a:srgbClr val="000000"/>
                </a:solidFill>
              </a:rPr>
              <a:t> stays the same</a:t>
            </a:r>
          </a:p>
        </p:txBody>
      </p:sp>
    </p:spTree>
    <p:extLst>
      <p:ext uri="{BB962C8B-B14F-4D97-AF65-F5344CB8AC3E}">
        <p14:creationId xmlns:p14="http://schemas.microsoft.com/office/powerpoint/2010/main" val="651119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887324-A884-431B-BBEE-42704506EEEE}"/>
              </a:ext>
            </a:extLst>
          </p:cNvPr>
          <p:cNvCxnSpPr>
            <a:cxnSpLocks/>
          </p:cNvCxnSpPr>
          <p:nvPr/>
        </p:nvCxnSpPr>
        <p:spPr>
          <a:xfrm flipH="1">
            <a:off x="2987040" y="3714750"/>
            <a:ext cx="3604260" cy="6010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56FB308D-BD13-4CC1-90D9-81309D248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1"/>
          <a:stretch/>
        </p:blipFill>
        <p:spPr>
          <a:xfrm>
            <a:off x="989145" y="1690688"/>
            <a:ext cx="6166055" cy="46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Complexity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represents the complexity of the model.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For statistics and parameter estimates to be estimable, we need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be larger than MODEL DF + 1.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968F8F8-EDA2-6F45-E5D7-BEB82DA29AB1}"/>
              </a:ext>
            </a:extLst>
          </p:cNvPr>
          <p:cNvGrpSpPr/>
          <p:nvPr/>
        </p:nvGrpSpPr>
        <p:grpSpPr>
          <a:xfrm>
            <a:off x="1429407" y="3352799"/>
            <a:ext cx="2837793" cy="3140075"/>
            <a:chOff x="1260909" y="1280161"/>
            <a:chExt cx="3715352" cy="429286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F6E289D-9286-C643-D752-23216648330C}"/>
                </a:ext>
              </a:extLst>
            </p:cNvPr>
            <p:cNvCxnSpPr/>
            <p:nvPr/>
          </p:nvCxnSpPr>
          <p:spPr>
            <a:xfrm flipV="1">
              <a:off x="2723949" y="1280161"/>
              <a:ext cx="0" cy="2704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3992C8-77B1-0F6E-CC39-0918E5A5B64F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984860"/>
              <a:ext cx="2252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1B76654-90B5-9870-79FC-81C6A49676B3}"/>
                </a:ext>
              </a:extLst>
            </p:cNvPr>
            <p:cNvCxnSpPr/>
            <p:nvPr/>
          </p:nvCxnSpPr>
          <p:spPr>
            <a:xfrm flipH="1">
              <a:off x="1260909" y="3984860"/>
              <a:ext cx="1463040" cy="158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F3DC2-693F-4C4E-B847-4ECE5614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845"/>
            <a:ext cx="4482224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Curse of Dimensionality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As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increases, the points are more spread.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E35451-74AA-0752-8054-A822082A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18" y="2795753"/>
            <a:ext cx="9670338" cy="3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Curse of Dimensionality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As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increases, the points are more spread.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D22E2110-953C-E905-1037-3BF27C2F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21726"/>
            <a:ext cx="4718847" cy="35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extrapolation 3d surface">
            <a:extLst>
              <a:ext uri="{FF2B5EF4-FFF2-40B4-BE49-F238E27FC236}">
                <a16:creationId xmlns:a16="http://schemas.microsoft.com/office/drawing/2014/main" id="{9123861D-A205-6A2B-A990-FD8F46B7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99" y="2522217"/>
            <a:ext cx="4718847" cy="35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7E6E87-7D91-DD2A-1896-CE4FC707F852}"/>
              </a:ext>
            </a:extLst>
          </p:cNvPr>
          <p:cNvSpPr/>
          <p:nvPr/>
        </p:nvSpPr>
        <p:spPr>
          <a:xfrm>
            <a:off x="2869324" y="2521726"/>
            <a:ext cx="809297" cy="2319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6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42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2" name="Picture 2" descr="How to Create Dummy Variables in Excel (Step-by-Step)">
            <a:extLst>
              <a:ext uri="{FF2B5EF4-FFF2-40B4-BE49-F238E27FC236}">
                <a16:creationId xmlns:a16="http://schemas.microsoft.com/office/drawing/2014/main" id="{B83395CF-228D-3A57-15A7-F576308E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838200" y="1541369"/>
            <a:ext cx="9144000" cy="37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q_04_p214b">
            <a:extLst>
              <a:ext uri="{FF2B5EF4-FFF2-40B4-BE49-F238E27FC236}">
                <a16:creationId xmlns:a16="http://schemas.microsoft.com/office/drawing/2014/main" id="{1ABFB913-8240-1D00-0E99-F0617C275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991" r="6696" b="44654"/>
          <a:stretch/>
        </p:blipFill>
        <p:spPr bwMode="auto">
          <a:xfrm>
            <a:off x="4459704" y="5316630"/>
            <a:ext cx="6571433" cy="12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350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DF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</a:t>
            </a:r>
            <a:r>
              <a:rPr lang="en-US" dirty="0"/>
              <a:t>: contribute 1 model </a:t>
            </a:r>
            <a:r>
              <a:rPr lang="en-US" dirty="0" err="1"/>
              <a:t>df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Categorical Predictors: </a:t>
            </a:r>
            <a:r>
              <a:rPr lang="en-US" dirty="0"/>
              <a:t>contribute (# levels – 1) model </a:t>
            </a:r>
            <a:r>
              <a:rPr lang="en-US" dirty="0" err="1"/>
              <a:t>df</a:t>
            </a: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 descr="How to Create Dummy Variables in Excel (Step-by-Step)">
            <a:extLst>
              <a:ext uri="{FF2B5EF4-FFF2-40B4-BE49-F238E27FC236}">
                <a16:creationId xmlns:a16="http://schemas.microsoft.com/office/drawing/2014/main" id="{BE4260D0-C644-A9EF-64CB-5FCFFE2F6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982615" y="2812782"/>
            <a:ext cx="8378483" cy="34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565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c0Njk5MjR9"/>
  <p:tag name="SLIDO_TYPE" val="SlidoPoll"/>
  <p:tag name="SLIDO_POLL_UUID" val="cf83b539-cdb0-402b-88b7-67a3339215f3"/>
  <p:tag name="SLIDO_TIMELINE" val="W3sicG9sbFF1ZXN0aW9uVXVpZCI6ImFiN2Q2ZmI3LWJmYzgtNDRiMC05NmI4LTc4NjE5ZmU4OGJlNiIsInNob3dSZXN1bHRzIjpmYWxzZSwic2hvd0NvcnJlY3RBbnN3ZXJzIjpmYWxzZSwidm90aW5nTG9ja2VkIjpmYWxzZX0seyJwb2xsUXVlc3Rpb25VdWlkIjoiYWI3ZDZmYjctYmZjOC00NGIwLTk2YjgtNzg2MTlmZTg4YmU2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c0NzAwMjB9"/>
  <p:tag name="SLIDO_TYPE" val="SlidoPoll"/>
  <p:tag name="SLIDO_POLL_UUID" val="a0d50b85-e65f-4122-bee4-869796a3e377"/>
  <p:tag name="SLIDO_TIMELINE" val="W3sicG9sbFF1ZXN0aW9uVXVpZCI6ImI0ZmE3Y2ZkLTI1YTUtNDc0Yi1iYzYyLTg1ZWMxYTRhMjA2ZiIsInNob3dSZXN1bHRzIjpmYWxzZSwic2hvd0NvcnJlY3RBbnN3ZXJzIjpmYWxzZSwidm90aW5nTG9ja2VkIjpmYWxzZX0seyJwb2xsUXVlc3Rpb25VdWlkIjoiYjRmYTdjZmQtMjVhNS00NzRiLWJjNjItODVlYzFhNGEyMDZmIiwic2hvd1Jlc3VsdHMiOnRydWUsInNob3dDb3JyZWN0QW5zd2VycyI6ZmFsc2UsInZvdGluZ0xvY2tlZCI6ZmFsc2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c0Njk3OTB9"/>
  <p:tag name="SLIDO_TYPE" val="SlidoPoll"/>
  <p:tag name="SLIDO_POLL_UUID" val="5ba9c814-09b8-41a9-865b-e84c70c90d86"/>
  <p:tag name="SLIDO_TIMELINE" val="W3sicG9sbFF1ZXN0aW9uVXVpZCI6IjYzYjJmM2I3LWEwOGQtNDg3Ni04YzFkLTA3MjkyODE2NDI1NiIsInNob3dSZXN1bHRzIjpmYWxzZSwic2hvd0NvcnJlY3RBbnN3ZXJzIjpmYWxzZSwidm90aW5nTG9ja2VkIjpmYWxzZX0seyJwb2xsUXVlc3Rpb25VdWlkIjoiNjNiMmYzYjctYTA4ZC00ODc2LThjMWQtMDcyOTI4MTY0MjU2Iiwic2hvd1Jlc3VsdHMiOnRydWUsInNob3dDb3JyZWN0QW5zd2VycyI6ZmFsc2UsInZvdGluZ0xvY2tlZCI6ZmFsc2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c0NzAxMTh9"/>
  <p:tag name="SLIDO_TYPE" val="SlidoPoll"/>
  <p:tag name="SLIDO_POLL_UUID" val="4eb9d6a3-14c2-496e-b570-26e33331dc24"/>
  <p:tag name="SLIDO_TIMELINE" val="W3sicG9sbFF1ZXN0aW9uVXVpZCI6ImYzMDMwNjJlLTk5MjYtNDM1Yi05ZmFmLWQxMjc2ZWRiZGM0ZiIsInNob3dSZXN1bHRzIjpmYWxzZSwic2hvd0NvcnJlY3RBbnN3ZXJzIjpmYWxzZSwidm90aW5nTG9ja2VkIjpmYWxzZX0seyJwb2xsUXVlc3Rpb25VdWlkIjoiZjMwMzA2MmUtOTkyNi00MzViLTlmYWYtZDEyNzZlZGJkYzRmIiwic2hvd1Jlc3VsdHMiOnRydWUsInNob3dDb3JyZWN0QW5zd2VycyI6ZmFsc2UsInZvdGluZ0xvY2tlZCI6ZmFsc2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c0Njk4NTJ9"/>
  <p:tag name="SLIDO_TYPE" val="SlidoPoll"/>
  <p:tag name="SLIDO_POLL_UUID" val="fe4114e0-6372-4167-ac1c-a0b1be4f6c70"/>
  <p:tag name="SLIDO_TIMELINE" val="W3sicG9sbFF1ZXN0aW9uVXVpZCI6IjBhNzhlY2U4LWE1OGQtNGJiNS05ZDJmLWYyM2IyNzE4MjMzNyIsInNob3dSZXN1bHRzIjpmYWxzZSwic2hvd0NvcnJlY3RBbnN3ZXJzIjpmYWxzZSwidm90aW5nTG9ja2VkIjpmYWxzZX0seyJwb2xsUXVlc3Rpb25VdWlkIjoiMGE3OGVjZTgtYTU4ZC00YmI1LTlkMmYtZjIzYjI3MTgyMzM3Iiwic2hvd1Jlc3VsdHMiOnRydWUsInNob3dDb3JyZWN0QW5zd2VycyI6ZmFsc2UsInZvdGluZ0xvY2tlZCI6ZmFsc2V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13258</TotalTime>
  <Words>563</Words>
  <Application>Microsoft Office PowerPoint</Application>
  <PresentationFormat>Widescreen</PresentationFormat>
  <Paragraphs>81</Paragraphs>
  <Slides>30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Lato</vt:lpstr>
      <vt:lpstr>Roboto Slab</vt:lpstr>
      <vt:lpstr>Lato Light</vt:lpstr>
      <vt:lpstr>Cambria Math</vt:lpstr>
      <vt:lpstr>Wingdings</vt:lpstr>
      <vt:lpstr>Calibri</vt:lpstr>
      <vt:lpstr>Office Theme</vt:lpstr>
      <vt:lpstr>Equation</vt:lpstr>
      <vt:lpstr>Module 3</vt:lpstr>
      <vt:lpstr>Model Complexity, DF</vt:lpstr>
      <vt:lpstr>Model Complexity</vt:lpstr>
      <vt:lpstr>The Curse of Dimensionality</vt:lpstr>
      <vt:lpstr>The Curse of Dimensionality</vt:lpstr>
      <vt:lpstr>Dummy-Encoding</vt:lpstr>
      <vt:lpstr>Dummy-Encoding</vt:lpstr>
      <vt:lpstr>Dummy-Encoding</vt:lpstr>
      <vt:lpstr>Model DF</vt:lpstr>
      <vt:lpstr>Overall Test of Significance</vt:lpstr>
      <vt:lpstr>Practice</vt:lpstr>
      <vt:lpstr>Example: CARGO Cost</vt:lpstr>
      <vt:lpstr>PowerPoint Presentation</vt:lpstr>
      <vt:lpstr>PowerPoint Presentation</vt:lpstr>
      <vt:lpstr>PowerPoint Presentation</vt:lpstr>
      <vt:lpstr>Practice</vt:lpstr>
      <vt:lpstr>Example: CARGO Cost</vt:lpstr>
      <vt:lpstr>PowerPoint Presentation</vt:lpstr>
      <vt:lpstr>PowerPoint Presentation</vt:lpstr>
      <vt:lpstr>Practice</vt:lpstr>
      <vt:lpstr>Example: CARGO Cost</vt:lpstr>
      <vt:lpstr>Practice</vt:lpstr>
      <vt:lpstr>Example: CARGO Cost</vt:lpstr>
      <vt:lpstr>Example: MPG Prediction</vt:lpstr>
      <vt:lpstr>Example: MPG Prediction</vt:lpstr>
      <vt:lpstr>Example: MPG Prediction</vt:lpstr>
      <vt:lpstr>Example: MPG Prediction</vt:lpstr>
      <vt:lpstr>Example: MPG Prediction</vt:lpstr>
      <vt:lpstr>Example: MPG Prediction</vt:lpstr>
      <vt:lpstr>Example: MPG Prediction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229</cp:revision>
  <dcterms:modified xsi:type="dcterms:W3CDTF">2023-10-16T15:36:55Z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